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970" r:id="rId6"/>
    <p:sldId id="979" r:id="rId7"/>
    <p:sldId id="985" r:id="rId8"/>
    <p:sldId id="972" r:id="rId9"/>
    <p:sldId id="986" r:id="rId10"/>
    <p:sldId id="980" r:id="rId11"/>
    <p:sldId id="704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2A6EA8"/>
    <a:srgbClr val="0000FF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411" autoAdjust="0"/>
  </p:normalViewPr>
  <p:slideViewPr>
    <p:cSldViewPr snapToGrid="0">
      <p:cViewPr varScale="1">
        <p:scale>
          <a:sx n="62" d="100"/>
          <a:sy n="62" d="100"/>
        </p:scale>
        <p:origin x="118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24487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Discussion paper on conflict management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  <p:sldLayoutId id="214748394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sz="4400" b="1" dirty="0"/>
              <a:t>S5-216309 </a:t>
            </a:r>
            <a:r>
              <a:rPr lang="en-GB" altLang="zh-CN" sz="4400" b="1" dirty="0"/>
              <a:t>Discussion paper on Conflict Management SID proposal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7459"/>
            <a:ext cx="8534400" cy="475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>
                <a:latin typeface="Arial" panose="020B0604020202020204" pitchFamily="34" charset="0"/>
              </a:rPr>
              <a:t>Lenovo, Motorola Mobility</a:t>
            </a: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19100" y="1579034"/>
            <a:ext cx="11353800" cy="822259"/>
          </a:xfrm>
        </p:spPr>
        <p:txBody>
          <a:bodyPr/>
          <a:lstStyle/>
          <a:p>
            <a:pPr marL="457200" indent="-457200">
              <a:buSzPct val="100000"/>
              <a:buAutoNum type="arabicPeriod"/>
            </a:pPr>
            <a:r>
              <a:rPr lang="de-DE" sz="2400" dirty="0"/>
              <a:t>Automation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err="1"/>
              <a:t>picking</a:t>
            </a:r>
            <a:r>
              <a:rPr lang="de-DE" sz="2400" dirty="0"/>
              <a:t> </a:t>
            </a:r>
            <a:r>
              <a:rPr lang="de-DE" sz="2400" dirty="0" err="1"/>
              <a:t>up</a:t>
            </a:r>
            <a:r>
              <a:rPr lang="de-DE" sz="2400" dirty="0"/>
              <a:t> </a:t>
            </a:r>
            <a:r>
              <a:rPr lang="de-DE" sz="2400" dirty="0" err="1"/>
              <a:t>momemtum</a:t>
            </a:r>
            <a:r>
              <a:rPr lang="de-DE" sz="2400" dirty="0"/>
              <a:t> </a:t>
            </a:r>
          </a:p>
          <a:p>
            <a:pPr marL="0" indent="0">
              <a:buSzPct val="100000"/>
              <a:buNone/>
            </a:pPr>
            <a:r>
              <a:rPr lang="de-DE" sz="2400" dirty="0"/>
              <a:t>	- Analytics in </a:t>
            </a:r>
            <a:r>
              <a:rPr lang="de-DE" sz="2400" dirty="0" err="1"/>
              <a:t>management</a:t>
            </a:r>
            <a:r>
              <a:rPr lang="de-DE" sz="2400" dirty="0"/>
              <a:t> and </a:t>
            </a:r>
            <a:r>
              <a:rPr lang="de-DE" sz="2400" dirty="0" err="1"/>
              <a:t>core</a:t>
            </a:r>
            <a:endParaRPr lang="de-DE" sz="2400" dirty="0"/>
          </a:p>
          <a:p>
            <a:pPr marL="0" indent="0">
              <a:buSzPct val="100000"/>
              <a:buNone/>
            </a:pPr>
            <a:r>
              <a:rPr lang="de-DE" sz="2400" dirty="0"/>
              <a:t>	- </a:t>
            </a:r>
            <a:r>
              <a:rPr lang="de-DE" sz="2400" dirty="0" err="1"/>
              <a:t>Closed</a:t>
            </a:r>
            <a:r>
              <a:rPr lang="de-DE" sz="2400" dirty="0"/>
              <a:t> </a:t>
            </a:r>
            <a:r>
              <a:rPr lang="de-DE" sz="2400" dirty="0" err="1"/>
              <a:t>loops</a:t>
            </a:r>
            <a:r>
              <a:rPr lang="de-DE" sz="2400" dirty="0"/>
              <a:t> in Management and Core</a:t>
            </a:r>
          </a:p>
          <a:p>
            <a:pPr marL="0" indent="0">
              <a:buSzPct val="100000"/>
              <a:buNone/>
            </a:pPr>
            <a:r>
              <a:rPr lang="de-DE" sz="2400" dirty="0"/>
              <a:t>	- </a:t>
            </a:r>
            <a:r>
              <a:rPr lang="de-DE" sz="2400" dirty="0" err="1"/>
              <a:t>Intent</a:t>
            </a:r>
            <a:r>
              <a:rPr lang="de-DE" sz="2400" dirty="0"/>
              <a:t> </a:t>
            </a:r>
          </a:p>
          <a:p>
            <a:pPr marL="0" indent="0">
              <a:buSzPct val="100000"/>
              <a:buNone/>
            </a:pPr>
            <a:endParaRPr lang="de-DE" sz="2400" dirty="0"/>
          </a:p>
          <a:p>
            <a:pPr marL="0" indent="0">
              <a:buSzPct val="100000"/>
              <a:buNone/>
            </a:pPr>
            <a:endParaRPr lang="fr-FR" sz="2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Rationale</a:t>
            </a:r>
            <a:endParaRPr lang="fr-FR" dirty="0"/>
          </a:p>
        </p:txBody>
      </p:sp>
      <p:sp>
        <p:nvSpPr>
          <p:cNvPr id="5" name="Espace réservé du contenu 3">
            <a:extLst>
              <a:ext uri="{FF2B5EF4-FFF2-40B4-BE49-F238E27FC236}">
                <a16:creationId xmlns:a16="http://schemas.microsoft.com/office/drawing/2014/main" id="{F20BD625-D430-2A4C-8E5F-54F8A11239C8}"/>
              </a:ext>
            </a:extLst>
          </p:cNvPr>
          <p:cNvSpPr txBox="1">
            <a:spLocks/>
          </p:cNvSpPr>
          <p:nvPr/>
        </p:nvSpPr>
        <p:spPr bwMode="auto">
          <a:xfrm>
            <a:off x="349250" y="3822241"/>
            <a:ext cx="11675490" cy="140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SzPct val="100000"/>
              <a:buNone/>
            </a:pPr>
            <a:r>
              <a:rPr lang="fr-FR" sz="2400" dirty="0"/>
              <a:t>2.  </a:t>
            </a:r>
            <a:r>
              <a:rPr lang="de-DE" sz="2400" dirty="0" err="1"/>
              <a:t>Combined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</a:t>
            </a:r>
            <a:r>
              <a:rPr lang="de-DE" sz="2400" dirty="0" err="1"/>
              <a:t>complex</a:t>
            </a:r>
            <a:r>
              <a:rPr lang="de-DE" sz="2400" dirty="0"/>
              <a:t> </a:t>
            </a:r>
            <a:r>
              <a:rPr lang="de-DE" sz="2400" dirty="0" err="1"/>
              <a:t>management</a:t>
            </a:r>
            <a:r>
              <a:rPr lang="de-DE" sz="2400" dirty="0"/>
              <a:t> </a:t>
            </a:r>
            <a:r>
              <a:rPr lang="de-DE" sz="2400" dirty="0" err="1"/>
              <a:t>deployment</a:t>
            </a:r>
            <a:r>
              <a:rPr lang="de-DE" sz="2400" dirty="0"/>
              <a:t>, multi-</a:t>
            </a:r>
            <a:r>
              <a:rPr lang="de-DE" sz="2400" dirty="0" err="1"/>
              <a:t>tenancy</a:t>
            </a:r>
            <a:r>
              <a:rPr lang="de-DE" sz="2400" dirty="0"/>
              <a:t> and </a:t>
            </a:r>
            <a:r>
              <a:rPr lang="de-DE" sz="2400" dirty="0" err="1"/>
              <a:t>virtualization</a:t>
            </a:r>
            <a:r>
              <a:rPr lang="de-DE" sz="2400" dirty="0"/>
              <a:t> different </a:t>
            </a:r>
            <a:r>
              <a:rPr lang="de-DE" sz="2400" dirty="0" err="1"/>
              <a:t>automation</a:t>
            </a:r>
            <a:r>
              <a:rPr lang="de-DE" sz="2400" dirty="0"/>
              <a:t> </a:t>
            </a:r>
            <a:r>
              <a:rPr lang="de-DE" sz="2400" dirty="0" err="1"/>
              <a:t>objectives</a:t>
            </a:r>
            <a:r>
              <a:rPr lang="de-DE" sz="2400" dirty="0"/>
              <a:t> </a:t>
            </a:r>
            <a:r>
              <a:rPr lang="de-DE" sz="2400" dirty="0" err="1"/>
              <a:t>or</a:t>
            </a:r>
            <a:r>
              <a:rPr lang="de-DE" sz="2400" dirty="0"/>
              <a:t> </a:t>
            </a:r>
            <a:r>
              <a:rPr lang="de-DE" sz="2400" dirty="0" err="1"/>
              <a:t>intents</a:t>
            </a:r>
            <a:r>
              <a:rPr lang="de-DE" sz="2400" dirty="0"/>
              <a:t> and </a:t>
            </a:r>
            <a:r>
              <a:rPr lang="de-DE" sz="2400" dirty="0" err="1"/>
              <a:t>corresponding</a:t>
            </a:r>
            <a:r>
              <a:rPr lang="de-DE" sz="2400" dirty="0"/>
              <a:t> </a:t>
            </a:r>
            <a:r>
              <a:rPr lang="de-DE" sz="2400" dirty="0" err="1"/>
              <a:t>closed</a:t>
            </a:r>
            <a:r>
              <a:rPr lang="de-DE" sz="2400" dirty="0"/>
              <a:t> </a:t>
            </a:r>
            <a:r>
              <a:rPr lang="de-DE" sz="2400" dirty="0" err="1"/>
              <a:t>loops</a:t>
            </a:r>
            <a:r>
              <a:rPr lang="de-DE" sz="2400" dirty="0"/>
              <a:t> </a:t>
            </a:r>
            <a:r>
              <a:rPr lang="de-DE" sz="2400" dirty="0" err="1"/>
              <a:t>may</a:t>
            </a:r>
            <a:r>
              <a:rPr lang="de-DE" sz="2400" dirty="0"/>
              <a:t> </a:t>
            </a:r>
            <a:r>
              <a:rPr lang="de-DE" sz="2400" dirty="0" err="1"/>
              <a:t>exist</a:t>
            </a:r>
            <a:r>
              <a:rPr lang="de-DE" sz="2400" dirty="0"/>
              <a:t> in </a:t>
            </a:r>
            <a:r>
              <a:rPr lang="de-DE" sz="2400" dirty="0" err="1"/>
              <a:t>the</a:t>
            </a:r>
            <a:r>
              <a:rPr lang="de-DE" sz="2400" dirty="0"/>
              <a:t> network – </a:t>
            </a:r>
            <a:r>
              <a:rPr lang="de-DE" sz="2400" dirty="0" err="1"/>
              <a:t>there</a:t>
            </a:r>
            <a:r>
              <a:rPr lang="de-DE" sz="2400" dirty="0"/>
              <a:t> </a:t>
            </a:r>
            <a:r>
              <a:rPr lang="de-DE" sz="2400" dirty="0" err="1"/>
              <a:t>is</a:t>
            </a:r>
            <a:r>
              <a:rPr lang="de-DE" sz="2400" dirty="0"/>
              <a:t> a high </a:t>
            </a:r>
            <a:r>
              <a:rPr lang="de-DE" sz="2400" dirty="0" err="1"/>
              <a:t>chance</a:t>
            </a:r>
            <a:r>
              <a:rPr lang="de-DE" sz="2400" dirty="0"/>
              <a:t> </a:t>
            </a:r>
            <a:r>
              <a:rPr lang="de-DE" sz="2400" dirty="0" err="1"/>
              <a:t>that</a:t>
            </a:r>
            <a:r>
              <a:rPr lang="de-DE" sz="2400" dirty="0"/>
              <a:t> </a:t>
            </a:r>
            <a:r>
              <a:rPr lang="de-DE" sz="2400" dirty="0" err="1"/>
              <a:t>they</a:t>
            </a:r>
            <a:r>
              <a:rPr lang="de-DE" sz="2400" dirty="0"/>
              <a:t> </a:t>
            </a:r>
            <a:r>
              <a:rPr lang="de-DE" sz="2400" dirty="0" err="1"/>
              <a:t>may</a:t>
            </a:r>
            <a:r>
              <a:rPr lang="de-DE" sz="2400" dirty="0"/>
              <a:t> </a:t>
            </a:r>
            <a:r>
              <a:rPr lang="de-DE" sz="2400" dirty="0" err="1"/>
              <a:t>conflict</a:t>
            </a:r>
            <a:r>
              <a:rPr lang="de-DE" sz="2400" dirty="0"/>
              <a:t>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491946"/>
          </a:xfrm>
        </p:spPr>
        <p:txBody>
          <a:bodyPr/>
          <a:lstStyle/>
          <a:p>
            <a:r>
              <a:rPr lang="fr-FR" sz="3200" dirty="0" err="1"/>
              <a:t>What</a:t>
            </a:r>
            <a:r>
              <a:rPr lang="fr-FR" sz="3200" dirty="0"/>
              <a:t> </a:t>
            </a:r>
            <a:r>
              <a:rPr lang="fr-FR" sz="3200" dirty="0" err="1"/>
              <a:t>is</a:t>
            </a:r>
            <a:r>
              <a:rPr lang="fr-FR" sz="3200" dirty="0"/>
              <a:t> a </a:t>
            </a:r>
            <a:r>
              <a:rPr lang="fr-FR" sz="3200" dirty="0" err="1"/>
              <a:t>conflict</a:t>
            </a:r>
            <a:r>
              <a:rPr lang="fr-FR" sz="3200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070765-881E-4623-AE13-02F14AA0E76B}"/>
              </a:ext>
            </a:extLst>
          </p:cNvPr>
          <p:cNvSpPr txBox="1"/>
          <p:nvPr/>
        </p:nvSpPr>
        <p:spPr>
          <a:xfrm>
            <a:off x="730250" y="1295400"/>
            <a:ext cx="998855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conflict is essentially any undesirable state of the network that is caused by one or more entities adversely influencing each others behaviour. Example of conflict in term of 3GPP include: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Contradictory instructions to managed entities, for example, from different CLs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Instructions to managed entities that result in sub-optimal network behaviour 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Thrashing – configuration of the same entity in a repeated manner that results in cyclic oscillation 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45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B19A7-235C-4846-A985-9E7E9BF5A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Example Causes of conflict – Closed loops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848838-934F-4E1F-ACC5-E1BA46F52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34" y="1371600"/>
            <a:ext cx="11644132" cy="35302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12CF6C-ACDE-4237-B079-DD5A37A8BFE5}"/>
              </a:ext>
            </a:extLst>
          </p:cNvPr>
          <p:cNvSpPr txBox="1"/>
          <p:nvPr/>
        </p:nvSpPr>
        <p:spPr>
          <a:xfrm>
            <a:off x="3168650" y="5289550"/>
            <a:ext cx="58547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 Conflict and Coordination analysis for ETSI GS ZSM009-1</a:t>
            </a:r>
          </a:p>
        </p:txBody>
      </p:sp>
    </p:spTree>
    <p:extLst>
      <p:ext uri="{BB962C8B-B14F-4D97-AF65-F5344CB8AC3E}">
        <p14:creationId xmlns:p14="http://schemas.microsoft.com/office/powerpoint/2010/main" val="41570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492443"/>
          </a:xfrm>
        </p:spPr>
        <p:txBody>
          <a:bodyPr/>
          <a:lstStyle/>
          <a:p>
            <a:r>
              <a:rPr lang="fr-FR" sz="2800" dirty="0"/>
              <a:t>Example </a:t>
            </a:r>
            <a:r>
              <a:rPr lang="fr-FR" sz="2800" dirty="0" err="1"/>
              <a:t>conflict</a:t>
            </a:r>
            <a:r>
              <a:rPr lang="fr-FR" sz="2800" dirty="0"/>
              <a:t> – actions </a:t>
            </a:r>
            <a:r>
              <a:rPr lang="fr-FR" sz="2800" dirty="0" err="1"/>
              <a:t>from</a:t>
            </a:r>
            <a:r>
              <a:rPr lang="fr-FR" sz="2800" dirty="0"/>
              <a:t> multiple NF instances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49E20-CAB2-4C33-BE78-3D2D0B5542EA}"/>
              </a:ext>
            </a:extLst>
          </p:cNvPr>
          <p:cNvSpPr txBox="1"/>
          <p:nvPr/>
        </p:nvSpPr>
        <p:spPr>
          <a:xfrm>
            <a:off x="3067050" y="5534611"/>
            <a:ext cx="60579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Different NF instances may suggest different actions for the same perceived cause causing different parts of the same network to behave differently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2842F4-B59C-4730-B84A-057857DCB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866" y="1334379"/>
            <a:ext cx="8465906" cy="389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4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E9306-DF56-4D86-A55D-672385E5F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sub-optimal conflict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1C091C-5DD0-4359-8EC2-EAFFBC5BE1DB}"/>
              </a:ext>
            </a:extLst>
          </p:cNvPr>
          <p:cNvSpPr txBox="1"/>
          <p:nvPr/>
        </p:nvSpPr>
        <p:spPr>
          <a:xfrm>
            <a:off x="8089900" y="3181350"/>
            <a:ext cx="346075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this case not all decisions may be needed </a:t>
            </a:r>
          </a:p>
          <a:p>
            <a:endParaRPr lang="en-GB" dirty="0"/>
          </a:p>
          <a:p>
            <a:r>
              <a:rPr lang="en-GB" dirty="0"/>
              <a:t>OAM should coordinate such behaviour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804E1-FEC8-48B5-A53F-16ECEE71A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478" y="1464273"/>
            <a:ext cx="6025457" cy="412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6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492443"/>
          </a:xfrm>
        </p:spPr>
        <p:txBody>
          <a:bodyPr/>
          <a:lstStyle/>
          <a:p>
            <a:r>
              <a:rPr lang="fr-FR" sz="3200" dirty="0"/>
              <a:t>Objectives of the SID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8D868C-67EF-4C34-AAF3-192E04BCAC9A}"/>
              </a:ext>
            </a:extLst>
          </p:cNvPr>
          <p:cNvSpPr txBox="1"/>
          <p:nvPr/>
        </p:nvSpPr>
        <p:spPr>
          <a:xfrm>
            <a:off x="495300" y="1028700"/>
            <a:ext cx="9594850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key objectives would be </a:t>
            </a:r>
          </a:p>
          <a:p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Identifications of scenarios that result in possible conflicts and requirements towards possible resolutions</a:t>
            </a:r>
          </a:p>
          <a:p>
            <a:pPr marL="285750" indent="-285750">
              <a:buFontTx/>
              <a:buChar char="-"/>
            </a:pP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Mechanisms for coordinating various aspects, such as but not limited to:</a:t>
            </a:r>
          </a:p>
          <a:p>
            <a:r>
              <a:rPr lang="en-GB" dirty="0"/>
              <a:t> </a:t>
            </a:r>
          </a:p>
          <a:p>
            <a:pPr marL="893763" lvl="1" indent="-285750">
              <a:buFontTx/>
              <a:buChar char="-"/>
            </a:pPr>
            <a:r>
              <a:rPr lang="en-GB" dirty="0"/>
              <a:t>Goal and intent configuration coordination </a:t>
            </a:r>
          </a:p>
          <a:p>
            <a:pPr marL="893763" lvl="1" indent="-285750">
              <a:buFontTx/>
              <a:buChar char="-"/>
            </a:pPr>
            <a:endParaRPr lang="en-GB" dirty="0"/>
          </a:p>
          <a:p>
            <a:pPr marL="893763" lvl="1" indent="-285750">
              <a:buFontTx/>
              <a:buChar char="-"/>
            </a:pPr>
            <a:r>
              <a:rPr lang="en-GB" dirty="0"/>
              <a:t>Pre and Post execution coordination </a:t>
            </a:r>
          </a:p>
          <a:p>
            <a:pPr marL="893763" lvl="1" indent="-285750">
              <a:buFontTx/>
              <a:buChar char="-"/>
            </a:pPr>
            <a:endParaRPr lang="en-GB" dirty="0"/>
          </a:p>
          <a:p>
            <a:pPr marL="893763" lvl="1" indent="-285750">
              <a:buFontTx/>
              <a:buChar char="-"/>
            </a:pPr>
            <a:r>
              <a:rPr lang="en-GB" dirty="0"/>
              <a:t>Coordination at the Managed entity </a:t>
            </a:r>
          </a:p>
          <a:p>
            <a:pPr marL="893763" lvl="1" indent="-285750">
              <a:buFontTx/>
              <a:buChar char="-"/>
            </a:pPr>
            <a:endParaRPr lang="en-GB" dirty="0"/>
          </a:p>
          <a:p>
            <a:pPr marL="893763" lvl="1" indent="-285750">
              <a:buFontTx/>
              <a:buChar char="-"/>
            </a:pPr>
            <a:r>
              <a:rPr lang="en-GB" dirty="0"/>
              <a:t>Enablers for post configuration impact assessment </a:t>
            </a:r>
          </a:p>
          <a:p>
            <a:pPr marL="893763" lvl="1" indent="-285750">
              <a:buFontTx/>
              <a:buChar char="-"/>
            </a:pPr>
            <a:endParaRPr lang="en-GB" dirty="0"/>
          </a:p>
          <a:p>
            <a:pPr marL="893763" lvl="1" indent="-285750">
              <a:buFontTx/>
              <a:buChar char="-"/>
            </a:pPr>
            <a:r>
              <a:rPr lang="en-GB" dirty="0"/>
              <a:t>NF action coordination in control plane</a:t>
            </a:r>
          </a:p>
          <a:p>
            <a:pPr marL="893763" lvl="1" indent="-285750">
              <a:buFontTx/>
              <a:buChar char="-"/>
            </a:pPr>
            <a:endParaRPr lang="en-GB" dirty="0"/>
          </a:p>
          <a:p>
            <a:pPr marL="893763" lvl="1" indent="-285750">
              <a:buFontTx/>
              <a:buChar char="-"/>
            </a:pPr>
            <a:r>
              <a:rPr lang="en-GB" dirty="0"/>
              <a:t>Coordination across multiple RAN and Core domains</a:t>
            </a:r>
          </a:p>
          <a:p>
            <a:pPr marL="893763" lvl="1" indent="-285750">
              <a:buFontTx/>
              <a:buChar char="-"/>
            </a:pPr>
            <a:endParaRPr lang="en-GB" dirty="0"/>
          </a:p>
          <a:p>
            <a:pPr marL="893763" lvl="1" indent="-28575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078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59270</TotalTime>
  <Words>290</Words>
  <Application>Microsoft Office PowerPoint</Application>
  <PresentationFormat>Widescreen</PresentationFormat>
  <Paragraphs>48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  S5-216309 Discussion paper on Conflict Management SID proposal </vt:lpstr>
      <vt:lpstr>Rationale</vt:lpstr>
      <vt:lpstr>What is a conflict?</vt:lpstr>
      <vt:lpstr>Example Causes of conflict – Closed loops</vt:lpstr>
      <vt:lpstr>Example conflict – actions from multiple NF instances</vt:lpstr>
      <vt:lpstr>Example of sub-optimal conflict</vt:lpstr>
      <vt:lpstr>Objectives of the SID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Revision</cp:lastModifiedBy>
  <cp:revision>432</cp:revision>
  <dcterms:created xsi:type="dcterms:W3CDTF">2019-03-13T01:38:36Z</dcterms:created>
  <dcterms:modified xsi:type="dcterms:W3CDTF">2021-11-05T21:57:44Z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